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Nunito Semi Bold" panose="020B0604020202020204" charset="0"/>
      <p:regular r:id="rId12"/>
    </p:embeddedFont>
    <p:embeddedFont>
      <p:font typeface="PT Sans" panose="020F0502020204030204" pitchFamily="34" charset="0"/>
      <p:regular r:id="rId13"/>
      <p:bold r:id="rId14"/>
    </p:embeddedFont>
    <p:embeddedFont>
      <p:font typeface="PT Sans Bold" panose="020B0703020203020204" pitchFamily="34" charset="0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056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hyperlink" Target="WhatsApp%20Unknown%202025-01-07%20at%208.29.06%20PM.zip" TargetMode="Externa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Smart Disease Prediction System</a:t>
            </a:r>
            <a:endParaRPr lang="en-US" sz="4400" b="1" dirty="0"/>
          </a:p>
        </p:txBody>
      </p:sp>
      <p:sp>
        <p:nvSpPr>
          <p:cNvPr id="4" name="Text 1"/>
          <p:cNvSpPr/>
          <p:nvPr/>
        </p:nvSpPr>
        <p:spPr>
          <a:xfrm>
            <a:off x="8377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presentation introduces the Smart Disease Prediction System. It is an AI-powered web application. The system predicts diseases based on user-entered symptoms.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4" y="5523428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497949"/>
            <a:ext cx="230933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K.S. Sreeviddya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8079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Addressing the Core Problem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61700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74" y="3674983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1959" y="3617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Early Detection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101959" y="411253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Healthcare needs timely and accurate disease detection.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178058" y="361700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8308" y="3674983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55893" y="3617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55893" y="411253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There is often a lack of immediate access to doctors.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24124" y="577012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374" y="5828109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01959" y="57701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Reliability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101959" y="626566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dependable tool is needed for symptom-based prediction.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81105"/>
            <a:ext cx="605575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Innovative Solution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185886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5144095"/>
            <a:ext cx="21316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Symptom Input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75448" y="5639633"/>
            <a:ext cx="21316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Users input symptoms in plain text.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116" y="5185886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3840" y="5144095"/>
            <a:ext cx="213181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Disease Prediction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003840" y="5991582"/>
            <a:ext cx="213181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predicts potential diseases.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627" y="5185886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32351" y="5144095"/>
            <a:ext cx="213181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Comprehensive Guidance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332351" y="5991582"/>
            <a:ext cx="213181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also provides precautions and medications.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3138" y="5185886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60862" y="5144095"/>
            <a:ext cx="213181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Personalized Advice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660862" y="5991582"/>
            <a:ext cx="213181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Offers diet and workout suggestions.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245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8793" y="3568065"/>
            <a:ext cx="6988254" cy="688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Software Requirements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18793" y="4607123"/>
            <a:ext cx="6379488" cy="1372433"/>
          </a:xfrm>
          <a:prstGeom prst="roundRect">
            <a:avLst>
              <a:gd name="adj" fmla="val 2557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5611" y="4863941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75611" y="5348407"/>
            <a:ext cx="5865852" cy="374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with Streamlit framework.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7432238" y="4607123"/>
            <a:ext cx="6379488" cy="1372433"/>
          </a:xfrm>
          <a:prstGeom prst="roundRect">
            <a:avLst>
              <a:gd name="adj" fmla="val 2557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89056" y="4863941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89056" y="5348407"/>
            <a:ext cx="5865852" cy="374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Powered by Python programming language.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18793" y="6213515"/>
            <a:ext cx="6379488" cy="1372433"/>
          </a:xfrm>
          <a:prstGeom prst="roundRect">
            <a:avLst>
              <a:gd name="adj" fmla="val 2557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75611" y="6470333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Libraries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75611" y="6954798"/>
            <a:ext cx="5865852" cy="374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Utilizes pandas, numpy, sklearn, and pickle.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7432238" y="6213515"/>
            <a:ext cx="6379488" cy="1372433"/>
          </a:xfrm>
          <a:prstGeom prst="roundRect">
            <a:avLst>
              <a:gd name="adj" fmla="val 2557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89056" y="6470333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ML Model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689056" y="6954798"/>
            <a:ext cx="5865852" cy="374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Employs Support Vector Classifier (SVC).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8129" y="228242"/>
            <a:ext cx="5459968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Architecture Overview</a:t>
            </a:r>
            <a:endParaRPr lang="en-US" sz="31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029D9A-3639-B039-F3B1-32804D526C59}"/>
              </a:ext>
            </a:extLst>
          </p:cNvPr>
          <p:cNvGrpSpPr/>
          <p:nvPr/>
        </p:nvGrpSpPr>
        <p:grpSpPr>
          <a:xfrm>
            <a:off x="526125" y="1169856"/>
            <a:ext cx="16641029" cy="6694176"/>
            <a:chOff x="837724" y="3523298"/>
            <a:chExt cx="12954952" cy="4021455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724" y="3523298"/>
              <a:ext cx="837724" cy="1005364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1926788" y="3690818"/>
              <a:ext cx="1971318" cy="2464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Nunito Semi Bold" pitchFamily="34" charset="0"/>
                  <a:ea typeface="Nunito Semi Bold" pitchFamily="34" charset="-122"/>
                  <a:cs typeface="Nunito Semi Bold" pitchFamily="34" charset="-120"/>
                </a:rPr>
                <a:t>User Input</a:t>
              </a:r>
              <a:endParaRPr lang="en-US" sz="155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1926788" y="4037767"/>
              <a:ext cx="11865888" cy="2680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Users enter their symptoms.</a:t>
              </a:r>
              <a:endParaRPr lang="en-US" sz="1300" dirty="0"/>
            </a:p>
          </p:txBody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724" y="4528661"/>
              <a:ext cx="837724" cy="1005364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1926788" y="4696182"/>
              <a:ext cx="1971318" cy="2464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Nunito Semi Bold" pitchFamily="34" charset="0"/>
                  <a:ea typeface="Nunito Semi Bold" pitchFamily="34" charset="-122"/>
                  <a:cs typeface="Nunito Semi Bold" pitchFamily="34" charset="-120"/>
                </a:rPr>
                <a:t>Preprocessing</a:t>
              </a:r>
              <a:endParaRPr lang="en-US" sz="155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1926788" y="5043130"/>
              <a:ext cx="11865888" cy="2680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Data is vectorized for processing.</a:t>
              </a:r>
              <a:endParaRPr lang="en-US" sz="1300" dirty="0"/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724" y="5534025"/>
              <a:ext cx="837724" cy="1005364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1926788" y="5701546"/>
              <a:ext cx="1971318" cy="2464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Nunito Semi Bold" pitchFamily="34" charset="0"/>
                  <a:ea typeface="Nunito Semi Bold" pitchFamily="34" charset="-122"/>
                  <a:cs typeface="Nunito Semi Bold" pitchFamily="34" charset="-120"/>
                </a:rPr>
                <a:t>Model Prediction</a:t>
              </a:r>
              <a:endParaRPr lang="en-US" sz="155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1926788" y="6048494"/>
              <a:ext cx="11865888" cy="2680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ML model predicts the disease.</a:t>
              </a:r>
              <a:endParaRPr lang="en-US" sz="1300" dirty="0"/>
            </a:p>
          </p:txBody>
        </p:sp>
        <p:pic>
          <p:nvPicPr>
            <p:cNvPr id="13" name="Image 4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7724" y="6539389"/>
              <a:ext cx="837724" cy="1005364"/>
            </a:xfrm>
            <a:prstGeom prst="rect">
              <a:avLst/>
            </a:prstGeom>
          </p:spPr>
        </p:pic>
        <p:sp>
          <p:nvSpPr>
            <p:cNvPr id="14" name="Text 7"/>
            <p:cNvSpPr/>
            <p:nvPr/>
          </p:nvSpPr>
          <p:spPr>
            <a:xfrm>
              <a:off x="1926788" y="6706910"/>
              <a:ext cx="1971318" cy="2464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Nunito Semi Bold" pitchFamily="34" charset="0"/>
                  <a:ea typeface="Nunito Semi Bold" pitchFamily="34" charset="-122"/>
                  <a:cs typeface="Nunito Semi Bold" pitchFamily="34" charset="-120"/>
                </a:rPr>
                <a:t>Output Display</a:t>
              </a:r>
              <a:endParaRPr lang="en-US" sz="1550" dirty="0"/>
            </a:p>
          </p:txBody>
        </p:sp>
        <p:sp>
          <p:nvSpPr>
            <p:cNvPr id="15" name="Text 8"/>
            <p:cNvSpPr/>
            <p:nvPr/>
          </p:nvSpPr>
          <p:spPr>
            <a:xfrm>
              <a:off x="1926788" y="7053858"/>
              <a:ext cx="11865888" cy="2680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Recommendations are displayed.</a:t>
              </a:r>
              <a:endParaRPr lang="en-US" sz="1300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6CD22-8EC0-3A12-BC06-3EB232EF7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851" y="228242"/>
            <a:ext cx="5015941" cy="7760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8186"/>
            <a:ext cx="6638211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Development Phases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299960" y="1792605"/>
            <a:ext cx="30480" cy="5708690"/>
          </a:xfrm>
          <a:prstGeom prst="roundRect">
            <a:avLst>
              <a:gd name="adj" fmla="val 1060251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457057" y="2261949"/>
            <a:ext cx="646271" cy="30480"/>
          </a:xfrm>
          <a:prstGeom prst="roundRect">
            <a:avLst>
              <a:gd name="adj" fmla="val 1060251"/>
            </a:avLst>
          </a:prstGeom>
          <a:solidFill>
            <a:srgbClr val="2D4DF2"/>
          </a:solidFill>
          <a:ln/>
        </p:spPr>
      </p:sp>
      <p:sp>
        <p:nvSpPr>
          <p:cNvPr id="5" name="Shape 3"/>
          <p:cNvSpPr/>
          <p:nvPr/>
        </p:nvSpPr>
        <p:spPr>
          <a:xfrm>
            <a:off x="7072848" y="2034897"/>
            <a:ext cx="484703" cy="484703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3098" y="2087106"/>
            <a:ext cx="30408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3703439" y="2007989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Research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837724" y="2453997"/>
            <a:ext cx="540031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Healthcare prediction needs were thoroughly studied.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527072" y="3338989"/>
            <a:ext cx="646271" cy="30480"/>
          </a:xfrm>
          <a:prstGeom prst="roundRect">
            <a:avLst>
              <a:gd name="adj" fmla="val 1060251"/>
            </a:avLst>
          </a:prstGeom>
          <a:solidFill>
            <a:srgbClr val="018CE1"/>
          </a:solidFill>
          <a:ln/>
        </p:spPr>
      </p:sp>
      <p:sp>
        <p:nvSpPr>
          <p:cNvPr id="10" name="Shape 8"/>
          <p:cNvSpPr/>
          <p:nvPr/>
        </p:nvSpPr>
        <p:spPr>
          <a:xfrm>
            <a:off x="7072848" y="3111937"/>
            <a:ext cx="484703" cy="484703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3098" y="3164145"/>
            <a:ext cx="30408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8392358" y="3085028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Collection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8392358" y="3531037"/>
            <a:ext cx="540031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Dataset of symptoms and diseases was gathered.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6457057" y="4308396"/>
            <a:ext cx="646271" cy="30480"/>
          </a:xfrm>
          <a:prstGeom prst="roundRect">
            <a:avLst>
              <a:gd name="adj" fmla="val 1060251"/>
            </a:avLst>
          </a:prstGeom>
          <a:solidFill>
            <a:srgbClr val="DA33BF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2848" y="4081343"/>
            <a:ext cx="484703" cy="484703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3098" y="4133552"/>
            <a:ext cx="30408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3703439" y="4054435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Training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837724" y="4500443"/>
            <a:ext cx="540031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Trained the SVC classifier, Random Forest, etc. </a:t>
            </a:r>
            <a:r>
              <a:rPr lang="en-US" sz="16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model.s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527072" y="5277803"/>
            <a:ext cx="646271" cy="30480"/>
          </a:xfrm>
          <a:prstGeom prst="roundRect">
            <a:avLst>
              <a:gd name="adj" fmla="val 1060251"/>
            </a:avLst>
          </a:prstGeom>
          <a:solidFill>
            <a:srgbClr val="2D4DF2"/>
          </a:solidFill>
          <a:ln/>
        </p:spPr>
      </p:sp>
      <p:sp>
        <p:nvSpPr>
          <p:cNvPr id="20" name="Shape 18"/>
          <p:cNvSpPr/>
          <p:nvPr/>
        </p:nvSpPr>
        <p:spPr>
          <a:xfrm>
            <a:off x="7072848" y="5050750"/>
            <a:ext cx="484703" cy="484703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3098" y="5102959"/>
            <a:ext cx="30408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22" name="Text 20"/>
          <p:cNvSpPr/>
          <p:nvPr/>
        </p:nvSpPr>
        <p:spPr>
          <a:xfrm>
            <a:off x="8392358" y="5023842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 Design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8392358" y="5469850"/>
            <a:ext cx="540031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user-friendly Streamlit application UI.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6457057" y="6247209"/>
            <a:ext cx="646271" cy="30480"/>
          </a:xfrm>
          <a:prstGeom prst="roundRect">
            <a:avLst>
              <a:gd name="adj" fmla="val 1060251"/>
            </a:avLst>
          </a:prstGeom>
          <a:solidFill>
            <a:srgbClr val="018CE1"/>
          </a:solidFill>
          <a:ln/>
        </p:spPr>
      </p:sp>
      <p:sp>
        <p:nvSpPr>
          <p:cNvPr id="25" name="Shape 23"/>
          <p:cNvSpPr/>
          <p:nvPr/>
        </p:nvSpPr>
        <p:spPr>
          <a:xfrm>
            <a:off x="7072848" y="6020157"/>
            <a:ext cx="484703" cy="484703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3098" y="6072366"/>
            <a:ext cx="30408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350" dirty="0"/>
          </a:p>
        </p:txBody>
      </p:sp>
      <p:sp>
        <p:nvSpPr>
          <p:cNvPr id="27" name="Text 25"/>
          <p:cNvSpPr/>
          <p:nvPr/>
        </p:nvSpPr>
        <p:spPr>
          <a:xfrm>
            <a:off x="3703439" y="5993249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Deployment</a:t>
            </a:r>
            <a:endParaRPr lang="en-US" sz="1950" dirty="0"/>
          </a:p>
        </p:txBody>
      </p:sp>
      <p:sp>
        <p:nvSpPr>
          <p:cNvPr id="28" name="Text 26"/>
          <p:cNvSpPr/>
          <p:nvPr/>
        </p:nvSpPr>
        <p:spPr>
          <a:xfrm>
            <a:off x="837724" y="6439257"/>
            <a:ext cx="540031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Deployed to the Streamlit Cloud.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4290" y="140975"/>
            <a:ext cx="611826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Website Demonstration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396319" y="67133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brief video showcases the website's functionality and user interface. (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5" action="ppaction://hlinkfile"/>
              </a:rPr>
              <a:t>https://medical-diagnosis-system-47h88dl4nmhyx4eejtkwtd.streamlit.app/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</a:t>
            </a:r>
            <a:endParaRPr lang="en-US" sz="1600" dirty="0"/>
          </a:p>
        </p:txBody>
      </p:sp>
      <p:pic>
        <p:nvPicPr>
          <p:cNvPr id="5" name="streamlit-medics-2025-03-24-20-03-90">
            <a:hlinkClick r:id="" action="ppaction://media"/>
            <a:extLst>
              <a:ext uri="{FF2B5EF4-FFF2-40B4-BE49-F238E27FC236}">
                <a16:creationId xmlns:a16="http://schemas.microsoft.com/office/drawing/2014/main" id="{4F248C34-5B52-47B5-D458-8827FB0337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3555" y="1263721"/>
            <a:ext cx="13723137" cy="68249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064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Enhancements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69419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62524" y="29694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Voice Input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464957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 voice-based symptom input.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087297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1498" y="40872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Accuracy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58283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 prediction accuracy.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205174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80590" y="52051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Multi Language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70071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multilingual support.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959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 and Acknowledgements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96299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Smart Disease Prediction System bridges the gap between symptoms and advice.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99824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is accessible, reliable, and scalable.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6504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Thank you for your time!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314</Words>
  <Application>Microsoft Office PowerPoint</Application>
  <PresentationFormat>Custom</PresentationFormat>
  <Paragraphs>75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Nunito Semi Bold</vt:lpstr>
      <vt:lpstr>PT Sans</vt:lpstr>
      <vt:lpstr>Arial</vt:lpstr>
      <vt:lpstr>PT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Jyothi S</cp:lastModifiedBy>
  <cp:revision>2</cp:revision>
  <dcterms:created xsi:type="dcterms:W3CDTF">2025-03-24T15:13:13Z</dcterms:created>
  <dcterms:modified xsi:type="dcterms:W3CDTF">2025-03-24T16:03:07Z</dcterms:modified>
</cp:coreProperties>
</file>